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50" r:id="rId2"/>
    <p:sldMasterId id="2147483787" r:id="rId3"/>
  </p:sldMasterIdLst>
  <p:notesMasterIdLst>
    <p:notesMasterId r:id="rId26"/>
  </p:notesMasterIdLst>
  <p:handoutMasterIdLst>
    <p:handoutMasterId r:id="rId27"/>
  </p:handoutMasterIdLst>
  <p:sldIdLst>
    <p:sldId id="264" r:id="rId4"/>
    <p:sldId id="286" r:id="rId5"/>
    <p:sldId id="284" r:id="rId6"/>
    <p:sldId id="549" r:id="rId7"/>
    <p:sldId id="550" r:id="rId8"/>
    <p:sldId id="531" r:id="rId9"/>
    <p:sldId id="532" r:id="rId10"/>
    <p:sldId id="533" r:id="rId11"/>
    <p:sldId id="535" r:id="rId12"/>
    <p:sldId id="534" r:id="rId13"/>
    <p:sldId id="518" r:id="rId14"/>
    <p:sldId id="364" r:id="rId15"/>
    <p:sldId id="536" r:id="rId16"/>
    <p:sldId id="537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4667E44-95E4-46F7-9EA9-1E386DFE3F5E}">
          <p14:sldIdLst>
            <p14:sldId id="264"/>
            <p14:sldId id="286"/>
            <p14:sldId id="284"/>
            <p14:sldId id="549"/>
            <p14:sldId id="550"/>
            <p14:sldId id="531"/>
            <p14:sldId id="532"/>
            <p14:sldId id="533"/>
            <p14:sldId id="535"/>
            <p14:sldId id="534"/>
            <p14:sldId id="518"/>
            <p14:sldId id="364"/>
            <p14:sldId id="536"/>
            <p14:sldId id="537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28C"/>
    <a:srgbClr val="282828"/>
    <a:srgbClr val="4F81BD"/>
    <a:srgbClr val="555555"/>
    <a:srgbClr val="F9F9F9"/>
    <a:srgbClr val="565656"/>
    <a:srgbClr val="F14E05"/>
    <a:srgbClr val="ED6D02"/>
    <a:srgbClr val="CFF5E8"/>
    <a:srgbClr val="125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9" autoAdjust="0"/>
    <p:restoredTop sz="92086" autoAdjust="0"/>
  </p:normalViewPr>
  <p:slideViewPr>
    <p:cSldViewPr snapToGrid="0">
      <p:cViewPr varScale="1">
        <p:scale>
          <a:sx n="69" d="100"/>
          <a:sy n="69" d="100"/>
        </p:scale>
        <p:origin x="1032" y="32"/>
      </p:cViewPr>
      <p:guideLst>
        <p:guide orient="horz" pos="2137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33012"/>
    </p:cViewPr>
  </p:sorterViewPr>
  <p:notesViewPr>
    <p:cSldViewPr snapToGrid="0">
      <p:cViewPr>
        <p:scale>
          <a:sx n="66" d="100"/>
          <a:sy n="66" d="100"/>
        </p:scale>
        <p:origin x="2640" y="-2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DD224-D939-4B44-875C-A4EC50285531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C8193-3807-4794-BEF3-78E522581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7807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C9806-90C0-4409-BDE3-A766FC11F9DB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761C3-2E29-49A1-9070-4233E1A1973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447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28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92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6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居家修繕</a:t>
            </a:r>
            <a:r>
              <a:rPr lang="en-US" altLang="zh-TW" dirty="0" smtClean="0"/>
              <a:t>(=DIY)</a:t>
            </a:r>
            <a:r>
              <a:rPr lang="zh-TW" altLang="en-US" dirty="0" smtClean="0"/>
              <a:t>：特力屋、</a:t>
            </a:r>
            <a:r>
              <a:rPr lang="en-US" altLang="zh-TW" dirty="0" smtClean="0"/>
              <a:t>HOMEBOX</a:t>
            </a:r>
          </a:p>
          <a:p>
            <a:r>
              <a:rPr lang="zh-TW" altLang="en-US" dirty="0" smtClean="0"/>
              <a:t>家居家飾</a:t>
            </a:r>
            <a:r>
              <a:rPr lang="en-US" altLang="zh-TW" dirty="0" smtClean="0"/>
              <a:t>(=</a:t>
            </a:r>
            <a:r>
              <a:rPr lang="zh-TW" altLang="en-US" dirty="0" smtClean="0"/>
              <a:t>傢俱家飾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：詩肯柚木、歐德傢俱、宜得利、</a:t>
            </a:r>
            <a:r>
              <a:rPr lang="en-US" altLang="zh-TW" dirty="0" smtClean="0"/>
              <a:t>HOLA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hoi!</a:t>
            </a:r>
            <a:r>
              <a:rPr lang="zh-TW" altLang="en-US" dirty="0" smtClean="0"/>
              <a:t>、</a:t>
            </a:r>
            <a:r>
              <a:rPr lang="en-US" altLang="zh-TW" dirty="0" smtClean="0"/>
              <a:t>HOLA</a:t>
            </a:r>
            <a:r>
              <a:rPr lang="zh-TW" altLang="en-US" dirty="0" smtClean="0"/>
              <a:t> </a:t>
            </a:r>
            <a:r>
              <a:rPr lang="en-US" altLang="zh-TW" dirty="0" smtClean="0"/>
              <a:t>CASA</a:t>
            </a:r>
            <a:r>
              <a:rPr lang="zh-TW" altLang="en-US" dirty="0" smtClean="0"/>
              <a:t>、優渥實木、三商美福、</a:t>
            </a:r>
            <a:r>
              <a:rPr lang="en-US" altLang="zh-TW" dirty="0" err="1" smtClean="0"/>
              <a:t>PiiN</a:t>
            </a:r>
            <a:r>
              <a:rPr lang="zh-TW" altLang="en-US" dirty="0" smtClean="0"/>
              <a:t>品東西、歐肯系統傢具、</a:t>
            </a:r>
            <a:r>
              <a:rPr lang="en-US" altLang="zh-TW" dirty="0" smtClean="0"/>
              <a:t>HOLA</a:t>
            </a:r>
            <a:r>
              <a:rPr lang="zh-TW" altLang="en-US" dirty="0" smtClean="0"/>
              <a:t> </a:t>
            </a:r>
            <a:r>
              <a:rPr lang="en-US" altLang="zh-TW" dirty="0" smtClean="0"/>
              <a:t>Petite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IKEA</a:t>
            </a:r>
            <a:r>
              <a:rPr lang="zh-TW" altLang="en-US" dirty="0" smtClean="0"/>
              <a:t>、哥德廚具</a:t>
            </a:r>
            <a:endParaRPr lang="en-US" altLang="zh-TW" dirty="0" smtClean="0"/>
          </a:p>
          <a:p>
            <a:r>
              <a:rPr lang="zh-TW" altLang="en-US" dirty="0" smtClean="0"/>
              <a:t>生活雜貨：小北百貨、生活工場、大創百貨、無印良品、台隆手創館、</a:t>
            </a:r>
            <a:r>
              <a:rPr lang="en-US" altLang="zh-TW" dirty="0" err="1" smtClean="0"/>
              <a:t>iColor</a:t>
            </a:r>
            <a:r>
              <a:rPr lang="en-US" altLang="zh-TW" dirty="0" smtClean="0"/>
              <a:t>(</a:t>
            </a:r>
            <a:r>
              <a:rPr lang="zh-TW" altLang="en-US" dirty="0" smtClean="0"/>
              <a:t>原彩遊館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、金興發、全方位食品五金百貨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65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635000"/>
            <a:ext cx="7772400" cy="2197100"/>
          </a:xfrm>
        </p:spPr>
        <p:txBody>
          <a:bodyPr anchor="ctr"/>
          <a:lstStyle>
            <a:lvl1pPr algn="ctr">
              <a:lnSpc>
                <a:spcPct val="13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</a:t>
            </a:r>
            <a:r>
              <a:rPr lang="en-US" altLang="zh-TW" dirty="0" smtClean="0"/>
              <a:t>style</a:t>
            </a:r>
            <a:endParaRPr lang="en-US" altLang="zh-TW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270250"/>
            <a:ext cx="6400800" cy="2209800"/>
          </a:xfrm>
        </p:spPr>
        <p:txBody>
          <a:bodyPr anchor="b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</a:t>
            </a:r>
            <a:r>
              <a:rPr lang="en-US" altLang="zh-TW" dirty="0"/>
              <a:t>to edit Master subtitle style</a:t>
            </a:r>
          </a:p>
        </p:txBody>
      </p:sp>
      <p:sp>
        <p:nvSpPr>
          <p:cNvPr id="7176" name="Rectangle 8"/>
          <p:cNvSpPr>
            <a:spLocks noChangeArrowheads="1"/>
          </p:cNvSpPr>
          <p:nvPr userDrawn="1"/>
        </p:nvSpPr>
        <p:spPr bwMode="auto">
          <a:xfrm>
            <a:off x="228600" y="2889250"/>
            <a:ext cx="2870200" cy="2016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7" name="Rectangle 9"/>
          <p:cNvSpPr>
            <a:spLocks noChangeArrowheads="1"/>
          </p:cNvSpPr>
          <p:nvPr userDrawn="1"/>
        </p:nvSpPr>
        <p:spPr bwMode="auto">
          <a:xfrm>
            <a:off x="3098800" y="2889250"/>
            <a:ext cx="2870200" cy="2016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78" name="Rectangle 10"/>
          <p:cNvSpPr>
            <a:spLocks noChangeArrowheads="1"/>
          </p:cNvSpPr>
          <p:nvPr userDrawn="1"/>
        </p:nvSpPr>
        <p:spPr bwMode="auto">
          <a:xfrm>
            <a:off x="5969000" y="2889250"/>
            <a:ext cx="2870200" cy="2016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60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367638"/>
            <a:ext cx="8229600" cy="603913"/>
          </a:xfrm>
        </p:spPr>
        <p:txBody>
          <a:bodyPr/>
          <a:lstStyle>
            <a:lvl1pPr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41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65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457200" y="532263"/>
            <a:ext cx="8372901" cy="736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72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34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4963"/>
            <a:ext cx="8229600" cy="636588"/>
          </a:xfrm>
        </p:spPr>
        <p:txBody>
          <a:bodyPr/>
          <a:lstStyle>
            <a:lvl1pPr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SzPct val="80000"/>
              <a:buFont typeface="Wingdings" pitchFamily="2" charset="2"/>
              <a:buChar char="n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1pPr>
            <a:lvl2pPr>
              <a:buFont typeface="Wingdings" pitchFamily="2" charset="2"/>
              <a:buChar char="Ø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2pPr>
            <a:lvl3pPr>
              <a:buFont typeface="Wingdings" pitchFamily="2" charset="2"/>
              <a:buChar char="n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3pPr>
            <a:lvl4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4pPr>
            <a:lvl5pPr>
              <a:buFont typeface="Wingdings" pitchFamily="2" charset="2"/>
              <a:buChar char="n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467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021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報模板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01860" y="1074739"/>
            <a:ext cx="7886700" cy="2852737"/>
          </a:xfrm>
        </p:spPr>
        <p:txBody>
          <a:bodyPr anchor="b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版面配置區 2"/>
          <p:cNvSpPr>
            <a:spLocks noGrp="1"/>
          </p:cNvSpPr>
          <p:nvPr>
            <p:ph type="body" idx="1"/>
          </p:nvPr>
        </p:nvSpPr>
        <p:spPr>
          <a:xfrm>
            <a:off x="601860" y="3954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7" name="Line 8"/>
          <p:cNvSpPr>
            <a:spLocks noChangeShapeType="1"/>
          </p:cNvSpPr>
          <p:nvPr userDrawn="1"/>
        </p:nvSpPr>
        <p:spPr bwMode="auto">
          <a:xfrm flipV="1">
            <a:off x="294082" y="3949106"/>
            <a:ext cx="8458200" cy="19046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40" name="群組 39"/>
          <p:cNvGrpSpPr/>
          <p:nvPr userDrawn="1"/>
        </p:nvGrpSpPr>
        <p:grpSpPr>
          <a:xfrm>
            <a:off x="0" y="6239369"/>
            <a:ext cx="9144000" cy="216000"/>
            <a:chOff x="228600" y="2889250"/>
            <a:chExt cx="8610600" cy="201613"/>
          </a:xfrm>
        </p:grpSpPr>
        <p:sp>
          <p:nvSpPr>
            <p:cNvPr id="42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4C2C1A"/>
                </a:buClr>
                <a:buSzPct val="75000"/>
                <a:buFont typeface="Wingdings" pitchFamily="2" charset="2"/>
                <a:buChar char="p"/>
              </a:pPr>
              <a:endParaRPr lang="zh-TW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1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5" name="Rectangle 9"/>
          <p:cNvSpPr>
            <a:spLocks noChangeArrowheads="1"/>
          </p:cNvSpPr>
          <p:nvPr userDrawn="1"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73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688" r:id="rId2"/>
    <p:sldLayoutId id="2147483745" r:id="rId3"/>
    <p:sldLayoutId id="2147483746" r:id="rId4"/>
    <p:sldLayoutId id="214748379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9119"/>
            <a:ext cx="8229600" cy="533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z="1800" dirty="0"/>
              <a:t> </a:t>
            </a:r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66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rgbClr val="666600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CC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99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8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8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4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18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60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4962"/>
            <a:ext cx="8229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87450"/>
            <a:ext cx="82296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9906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8534400" y="6597649"/>
            <a:ext cx="609600" cy="260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31CFB70C-68FF-486D-858C-B44EB479372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5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600" b="1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4C2C1A"/>
        </a:buClr>
        <a:buSzPct val="7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n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p"/>
        <a:defRPr sz="2000" b="1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8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新店</a:t>
            </a:r>
            <a:r>
              <a:rPr lang="zh-TW" altLang="en-US" dirty="0" smtClean="0"/>
              <a:t>不動產價格分</a:t>
            </a:r>
            <a:r>
              <a:rPr lang="zh-TW" altLang="en-US" dirty="0"/>
              <a:t>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zh-TW" dirty="0" smtClean="0"/>
              <a:t>Group CRM</a:t>
            </a:r>
          </a:p>
          <a:p>
            <a:r>
              <a:rPr lang="en-US" altLang="zh-TW" dirty="0" smtClean="0"/>
              <a:t>2021/05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0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捷運站、捷運路線</a:t>
            </a:r>
            <a:endParaRPr lang="en-US" altLang="zh-TW" dirty="0" smtClean="0"/>
          </a:p>
          <a:p>
            <a:r>
              <a:rPr lang="zh-TW" altLang="en-US" dirty="0" smtClean="0"/>
              <a:t>街道資料</a:t>
            </a:r>
            <a:endParaRPr lang="en-US" altLang="zh-TW" dirty="0" smtClean="0"/>
          </a:p>
          <a:p>
            <a:r>
              <a:rPr lang="zh-TW" altLang="en-US" dirty="0" smtClean="0"/>
              <a:t>財政部</a:t>
            </a:r>
            <a:r>
              <a:rPr lang="en-US" altLang="zh-TW" dirty="0" smtClean="0"/>
              <a:t>2012</a:t>
            </a:r>
            <a:r>
              <a:rPr lang="zh-TW" altLang="en-US" dirty="0" smtClean="0"/>
              <a:t>年村里所得資料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額外輔助資料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58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</a:rPr>
              <a:t>二、</a:t>
            </a:r>
            <a:r>
              <a:rPr lang="en-US" altLang="zh-TW" dirty="0" smtClean="0">
                <a:latin typeface="微軟正黑體" pitchFamily="34" charset="-120"/>
              </a:rPr>
              <a:t>GIS</a:t>
            </a:r>
            <a:r>
              <a:rPr lang="zh-TW" altLang="en-US" dirty="0" smtClean="0">
                <a:latin typeface="微軟正黑體" pitchFamily="34" charset="-120"/>
              </a:rPr>
              <a:t>分析與新店概述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41150"/>
            <a:ext cx="8229600" cy="6365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zh-TW" altLang="en-US" sz="2600" dirty="0" smtClean="0"/>
              <a:t>新店概述</a:t>
            </a:r>
            <a:endParaRPr lang="zh-TW" altLang="en-US" sz="2600" dirty="0"/>
          </a:p>
        </p:txBody>
      </p:sp>
      <p:sp>
        <p:nvSpPr>
          <p:cNvPr id="23" name="內容版面配置區 22"/>
          <p:cNvSpPr>
            <a:spLocks noGrp="1"/>
          </p:cNvSpPr>
          <p:nvPr>
            <p:ph idx="1"/>
          </p:nvPr>
        </p:nvSpPr>
        <p:spPr>
          <a:xfrm>
            <a:off x="526473" y="1089119"/>
            <a:ext cx="4442691" cy="533866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648"/>
              </a:spcBef>
              <a:buSzPct val="80000"/>
              <a:buFont typeface="Wingdings" panose="05000000000000000000" pitchFamily="2" charset="2"/>
              <a:buChar char="p"/>
            </a:pP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grpSp>
        <p:nvGrpSpPr>
          <p:cNvPr id="25" name="群組 24"/>
          <p:cNvGrpSpPr>
            <a:grpSpLocks noChangeAspect="1"/>
          </p:cNvGrpSpPr>
          <p:nvPr/>
        </p:nvGrpSpPr>
        <p:grpSpPr>
          <a:xfrm>
            <a:off x="1859446" y="1371045"/>
            <a:ext cx="5434088" cy="5076000"/>
            <a:chOff x="1115715" y="1903824"/>
            <a:chExt cx="5164310" cy="4824000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3"/>
            <a:srcRect r="13514"/>
            <a:stretch/>
          </p:blipFill>
          <p:spPr>
            <a:xfrm>
              <a:off x="1115715" y="1903824"/>
              <a:ext cx="5155776" cy="482400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125" y="6457026"/>
              <a:ext cx="2503900" cy="270798"/>
            </a:xfrm>
            <a:prstGeom prst="rect">
              <a:avLst/>
            </a:prstGeom>
          </p:spPr>
        </p:pic>
      </p:grpSp>
      <p:sp>
        <p:nvSpPr>
          <p:cNvPr id="29" name="橢圓 28"/>
          <p:cNvSpPr/>
          <p:nvPr/>
        </p:nvSpPr>
        <p:spPr bwMode="auto">
          <a:xfrm>
            <a:off x="4649853" y="2881744"/>
            <a:ext cx="2151690" cy="2152073"/>
          </a:xfrm>
          <a:prstGeom prst="ellipse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0" name="橢圓 29"/>
          <p:cNvSpPr/>
          <p:nvPr/>
        </p:nvSpPr>
        <p:spPr bwMode="auto">
          <a:xfrm rot="724686">
            <a:off x="3098800" y="3663606"/>
            <a:ext cx="1899611" cy="2801795"/>
          </a:xfrm>
          <a:prstGeom prst="ellipse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99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新店市區──捷運步行距離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33" y="1285961"/>
            <a:ext cx="4647334" cy="52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新店市區</a:t>
            </a:r>
            <a:r>
              <a:rPr lang="zh-TW" altLang="en-US" dirty="0" smtClean="0"/>
              <a:t>─</a:t>
            </a:r>
            <a:r>
              <a:rPr lang="zh-TW" altLang="en-US" dirty="0"/>
              <a:t>─</a:t>
            </a:r>
            <a:r>
              <a:rPr lang="zh-TW" altLang="en-US" dirty="0" smtClean="0"/>
              <a:t>主要幹道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36" y="936338"/>
            <a:ext cx="4815724" cy="569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新店</a:t>
            </a:r>
            <a:r>
              <a:rPr lang="zh-TW" altLang="en-US" dirty="0" smtClean="0"/>
              <a:t>市區──重要建案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45" y="1954059"/>
            <a:ext cx="4520190" cy="36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新店郊區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84" y="1849004"/>
            <a:ext cx="4333092" cy="4320887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 bwMode="auto">
          <a:xfrm>
            <a:off x="4572000" y="1849004"/>
            <a:ext cx="2059709" cy="175317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978400" y="5006108"/>
            <a:ext cx="1450109" cy="11637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8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</a:rPr>
              <a:t>三、模型分析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2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38360"/>
              </p:ext>
            </p:extLst>
          </p:nvPr>
        </p:nvGraphicFramePr>
        <p:xfrm>
          <a:off x="457199" y="1136076"/>
          <a:ext cx="8077200" cy="358390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263089">
                  <a:extLst>
                    <a:ext uri="{9D8B030D-6E8A-4147-A177-3AD203B41FA5}">
                      <a16:colId xmlns:a16="http://schemas.microsoft.com/office/drawing/2014/main" val="1915389298"/>
                    </a:ext>
                  </a:extLst>
                </a:gridCol>
                <a:gridCol w="2447079">
                  <a:extLst>
                    <a:ext uri="{9D8B030D-6E8A-4147-A177-3AD203B41FA5}">
                      <a16:colId xmlns:a16="http://schemas.microsoft.com/office/drawing/2014/main" val="842970048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442908185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541932746"/>
                    </a:ext>
                  </a:extLst>
                </a:gridCol>
                <a:gridCol w="1122344">
                  <a:extLst>
                    <a:ext uri="{9D8B030D-6E8A-4147-A177-3AD203B41FA5}">
                      <a16:colId xmlns:a16="http://schemas.microsoft.com/office/drawing/2014/main" val="3665659798"/>
                    </a:ext>
                  </a:extLst>
                </a:gridCol>
              </a:tblGrid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說明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變數</a:t>
                      </a:r>
                      <a:r>
                        <a:rPr lang="en-US" sz="1400" u="none" strike="noStrike" dirty="0" smtClean="0">
                          <a:effectLst/>
                        </a:rPr>
                        <a:t>Set3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616404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每坪價格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397575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4756515"/>
                  </a:ext>
                </a:extLst>
              </a:tr>
              <a:tr h="44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n_convenience_stores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便利商店數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2121635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D2MRT_new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與捷運的直線距離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68576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公里內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487207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0.5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1748322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距離捷運</a:t>
                      </a:r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r>
                        <a:rPr lang="zh-TW" altLang="en-US" sz="1400" u="none" strike="noStrike">
                          <a:effectLst/>
                        </a:rPr>
                        <a:t>至</a:t>
                      </a:r>
                      <a:r>
                        <a:rPr lang="en-US" altLang="zh-TW" sz="1400" u="none" strike="noStrike">
                          <a:effectLst/>
                        </a:rPr>
                        <a:t>2</a:t>
                      </a:r>
                      <a:r>
                        <a:rPr lang="zh-TW" altLang="en-US" sz="1400" u="none" strike="noStrike">
                          <a:effectLst/>
                        </a:rPr>
                        <a:t>公里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7597813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dis_main_roads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距離主要幹道直線距離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8706858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七張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裕隆生活圈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23301946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五峰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五峰生活圈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0292727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中央新村</a:t>
                      </a:r>
                      <a:r>
                        <a:rPr lang="en-US" altLang="zh-TW" sz="1400" u="none" strike="noStrike">
                          <a:effectLst/>
                        </a:rPr>
                        <a:t>&amp;</a:t>
                      </a:r>
                      <a:r>
                        <a:rPr lang="zh-TW" altLang="en-US" sz="1400" u="none" strike="noStrike">
                          <a:effectLst/>
                        </a:rPr>
                        <a:t>湯泉住宅區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2794561"/>
                  </a:ext>
                </a:extLst>
              </a:tr>
              <a:tr h="268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ln_income_mean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所得平均數</a:t>
                      </a:r>
                      <a:r>
                        <a:rPr lang="en-US" altLang="zh-TW" sz="1400" u="none" strike="noStrike">
                          <a:effectLst/>
                        </a:rPr>
                        <a:t>(</a:t>
                      </a:r>
                      <a:r>
                        <a:rPr lang="zh-TW" altLang="en-US" sz="1400" u="none" strike="noStrike">
                          <a:effectLst/>
                        </a:rPr>
                        <a:t>取</a:t>
                      </a:r>
                      <a:r>
                        <a:rPr lang="en-US" altLang="zh-TW" sz="1400" u="none" strike="noStrike">
                          <a:effectLst/>
                        </a:rPr>
                        <a:t>ln)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8367199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434173"/>
              </p:ext>
            </p:extLst>
          </p:nvPr>
        </p:nvGraphicFramePr>
        <p:xfrm>
          <a:off x="457199" y="5040960"/>
          <a:ext cx="8077199" cy="145220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11558">
                  <a:extLst>
                    <a:ext uri="{9D8B030D-6E8A-4147-A177-3AD203B41FA5}">
                      <a16:colId xmlns:a16="http://schemas.microsoft.com/office/drawing/2014/main" val="1466252484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473651495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3447142832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548801"/>
                    </a:ext>
                  </a:extLst>
                </a:gridCol>
              </a:tblGrid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變數</a:t>
                      </a:r>
                      <a:r>
                        <a:rPr lang="en-US" sz="1400" u="none" strike="noStrike">
                          <a:effectLst/>
                        </a:rPr>
                        <a:t>Set2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變數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Set3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2542782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LinearRegression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0.593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0.653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0.695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92861133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DecisionTreeRegressor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0.557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0.722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3645999"/>
                  </a:ext>
                </a:extLst>
              </a:tr>
              <a:tr h="253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RandomForestRegressor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0.732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6464236"/>
                  </a:ext>
                </a:extLst>
              </a:tr>
              <a:tr h="4373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GradientBoostingRegressor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0.681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>
                          <a:effectLst/>
                        </a:rPr>
                        <a:t>0.711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0.732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540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6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436592"/>
              </p:ext>
            </p:extLst>
          </p:nvPr>
        </p:nvGraphicFramePr>
        <p:xfrm>
          <a:off x="457200" y="2133599"/>
          <a:ext cx="8077200" cy="3035604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11559">
                  <a:extLst>
                    <a:ext uri="{9D8B030D-6E8A-4147-A177-3AD203B41FA5}">
                      <a16:colId xmlns:a16="http://schemas.microsoft.com/office/drawing/2014/main" val="3383990313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150751618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1211091569"/>
                    </a:ext>
                  </a:extLst>
                </a:gridCol>
                <a:gridCol w="1488547">
                  <a:extLst>
                    <a:ext uri="{9D8B030D-6E8A-4147-A177-3AD203B41FA5}">
                      <a16:colId xmlns:a16="http://schemas.microsoft.com/office/drawing/2014/main" val="995570669"/>
                    </a:ext>
                  </a:extLst>
                </a:gridCol>
              </a:tblGrid>
              <a:tr h="38454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9820831"/>
                  </a:ext>
                </a:extLst>
              </a:tr>
              <a:tr h="6627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LinearRegression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5.225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50.824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0.695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5552071"/>
                  </a:ext>
                </a:extLst>
              </a:tr>
              <a:tr h="6627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DecisionTreeRegressor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5.026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46.022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0.721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1525824"/>
                  </a:ext>
                </a:extLst>
              </a:tr>
              <a:tr h="6627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RandomForestRegressor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4.590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40.177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0.756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73336164"/>
                  </a:ext>
                </a:extLst>
              </a:tr>
              <a:tr h="6627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GradientBoostingRegressor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   </a:t>
                      </a:r>
                      <a:r>
                        <a:rPr lang="en-US" altLang="zh-TW" sz="1600" u="none" strike="noStrike">
                          <a:effectLst/>
                        </a:rPr>
                        <a:t>4.774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        </a:t>
                      </a:r>
                      <a:r>
                        <a:rPr lang="en-US" altLang="zh-TW" sz="1600" u="none" strike="noStrike">
                          <a:effectLst/>
                        </a:rPr>
                        <a:t>44.095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</a:rPr>
                        <a:t>           </a:t>
                      </a:r>
                      <a:r>
                        <a:rPr lang="en-US" altLang="zh-TW" sz="1600" u="none" strike="noStrike" dirty="0">
                          <a:effectLst/>
                        </a:rPr>
                        <a:t>0.732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9523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5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2034711" y="1373965"/>
            <a:ext cx="2998068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目的說明 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P.3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弧形 3"/>
          <p:cNvSpPr/>
          <p:nvPr/>
        </p:nvSpPr>
        <p:spPr bwMode="auto">
          <a:xfrm>
            <a:off x="-241061" y="1340803"/>
            <a:ext cx="2674962" cy="5089115"/>
          </a:xfrm>
          <a:prstGeom prst="arc">
            <a:avLst>
              <a:gd name="adj1" fmla="val 16398997"/>
              <a:gd name="adj2" fmla="val 527686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buFont typeface="Wingdings" pitchFamily="2" charset="2"/>
              <a:buChar char="p"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548510" y="132042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一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281284" y="2439725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資料說明與探索     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P.21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1795083" y="2386181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二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419754" y="3511512"/>
            <a:ext cx="3453795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GIS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分析與新店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概述 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P.52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    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1933553" y="3457968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三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281284" y="4573177"/>
            <a:ext cx="3173144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模型分析 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P.102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1795083" y="4519633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四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933553" y="5614351"/>
            <a:ext cx="3129766" cy="712980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 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結論與展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望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  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P.130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1447352" y="5560807"/>
            <a:ext cx="828000" cy="828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1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C2C1A"/>
              </a:buClr>
              <a:buSzPct val="75000"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rPr>
              <a:t>五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766826"/>
              </p:ext>
            </p:extLst>
          </p:nvPr>
        </p:nvGraphicFramePr>
        <p:xfrm>
          <a:off x="457201" y="1958110"/>
          <a:ext cx="8229599" cy="2372014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79700">
                  <a:extLst>
                    <a:ext uri="{9D8B030D-6E8A-4147-A177-3AD203B41FA5}">
                      <a16:colId xmlns:a16="http://schemas.microsoft.com/office/drawing/2014/main" val="1115606540"/>
                    </a:ext>
                  </a:extLst>
                </a:gridCol>
                <a:gridCol w="1516633">
                  <a:extLst>
                    <a:ext uri="{9D8B030D-6E8A-4147-A177-3AD203B41FA5}">
                      <a16:colId xmlns:a16="http://schemas.microsoft.com/office/drawing/2014/main" val="2508107303"/>
                    </a:ext>
                  </a:extLst>
                </a:gridCol>
                <a:gridCol w="1516633">
                  <a:extLst>
                    <a:ext uri="{9D8B030D-6E8A-4147-A177-3AD203B41FA5}">
                      <a16:colId xmlns:a16="http://schemas.microsoft.com/office/drawing/2014/main" val="2592755790"/>
                    </a:ext>
                  </a:extLst>
                </a:gridCol>
                <a:gridCol w="1516633">
                  <a:extLst>
                    <a:ext uri="{9D8B030D-6E8A-4147-A177-3AD203B41FA5}">
                      <a16:colId xmlns:a16="http://schemas.microsoft.com/office/drawing/2014/main" val="3966649915"/>
                    </a:ext>
                  </a:extLst>
                </a:gridCol>
              </a:tblGrid>
              <a:tr h="615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Test Data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6883171"/>
                  </a:ext>
                </a:extLst>
              </a:tr>
              <a:tr h="615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RandomForestRegressor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5.434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59.231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0.655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375096"/>
                  </a:ext>
                </a:extLst>
              </a:tr>
              <a:tr h="1140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RandomForestRegressor(</a:t>
                      </a:r>
                      <a:r>
                        <a:rPr lang="zh-TW" altLang="en-US" sz="1600" u="none" strike="noStrike">
                          <a:effectLst/>
                        </a:rPr>
                        <a:t>參數調整後</a:t>
                      </a:r>
                      <a:r>
                        <a:rPr lang="en-US" altLang="zh-TW" sz="1600" u="none" strike="noStrike">
                          <a:effectLst/>
                        </a:rPr>
                        <a:t>)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4.882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</a:rPr>
                        <a:t>51.435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0.7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92054419"/>
                  </a:ext>
                </a:extLst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7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四</a:t>
            </a:r>
            <a:r>
              <a:rPr lang="zh-TW" altLang="en-US" dirty="0" smtClean="0">
                <a:latin typeface="微軟正黑體" pitchFamily="34" charset="-120"/>
              </a:rPr>
              <a:t>、結論與展望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展望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結論與展望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一、資料說明與</a:t>
            </a:r>
            <a:r>
              <a:rPr lang="zh-TW" altLang="en-US" dirty="0"/>
              <a:t>探索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1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主要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1"/>
            <a:r>
              <a:rPr lang="zh-TW" altLang="en-US" dirty="0"/>
              <a:t>名稱：</a:t>
            </a:r>
            <a:r>
              <a:rPr lang="en-US" altLang="zh-TW" dirty="0"/>
              <a:t>Real estate valuation data set</a:t>
            </a:r>
          </a:p>
          <a:p>
            <a:pPr lvl="1"/>
            <a:r>
              <a:rPr lang="zh-TW" altLang="en-US" dirty="0"/>
              <a:t>來源：</a:t>
            </a:r>
            <a:r>
              <a:rPr lang="en-US" altLang="zh-TW" dirty="0"/>
              <a:t>UCI Machine Learning Repository</a:t>
            </a:r>
            <a:r>
              <a:rPr lang="zh-TW" altLang="en-US" dirty="0"/>
              <a:t>，</a:t>
            </a:r>
            <a:r>
              <a:rPr lang="en-US" altLang="zh-TW" dirty="0"/>
              <a:t>	</a:t>
            </a:r>
            <a:r>
              <a:rPr lang="en-US" altLang="zh-TW" sz="1800" dirty="0"/>
              <a:t>https://archive.ics.uci.edu/ml/datasets/Real+estate+valuation+data+set</a:t>
            </a:r>
            <a:endParaRPr lang="en-US" altLang="zh-TW" dirty="0"/>
          </a:p>
          <a:p>
            <a:pPr lvl="1"/>
            <a:r>
              <a:rPr lang="zh-TW" altLang="en-US" dirty="0"/>
              <a:t>樣本數：</a:t>
            </a:r>
            <a:r>
              <a:rPr lang="en-US" altLang="zh-TW" dirty="0" smtClean="0"/>
              <a:t>414</a:t>
            </a:r>
          </a:p>
          <a:p>
            <a:pPr lvl="1"/>
            <a:r>
              <a:rPr lang="zh-TW" altLang="en-US" dirty="0" smtClean="0"/>
              <a:t>變數：每</a:t>
            </a:r>
            <a:r>
              <a:rPr lang="zh-TW" altLang="en-US" dirty="0"/>
              <a:t>坪</a:t>
            </a:r>
            <a:r>
              <a:rPr lang="zh-TW" altLang="en-US" dirty="0" smtClean="0"/>
              <a:t>價格、屋齡、經緯度等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補充資料</a:t>
            </a:r>
            <a:endParaRPr lang="en-US" altLang="zh-TW" dirty="0"/>
          </a:p>
          <a:p>
            <a:pPr lvl="1"/>
            <a:r>
              <a:rPr lang="zh-TW" altLang="en-US" dirty="0"/>
              <a:t>捷運站、捷運</a:t>
            </a:r>
            <a:r>
              <a:rPr lang="zh-TW" altLang="en-US" dirty="0" smtClean="0"/>
              <a:t>路線 </a:t>
            </a:r>
            <a:r>
              <a:rPr lang="en-US" altLang="zh-TW" dirty="0" smtClean="0"/>
              <a:t>(</a:t>
            </a:r>
            <a:r>
              <a:rPr lang="zh-TW" altLang="en-US" dirty="0" smtClean="0"/>
              <a:t>國土測繪圖資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 err="1" smtClean="0"/>
              <a:t>OpenStreetMap</a:t>
            </a:r>
            <a:r>
              <a:rPr lang="zh-TW" altLang="en-US" dirty="0" smtClean="0"/>
              <a:t> 街道</a:t>
            </a:r>
            <a:r>
              <a:rPr lang="zh-TW" altLang="en-US" dirty="0"/>
              <a:t>資料</a:t>
            </a:r>
            <a:endParaRPr lang="en-US" altLang="zh-TW" dirty="0"/>
          </a:p>
          <a:p>
            <a:pPr lvl="1"/>
            <a:r>
              <a:rPr lang="zh-TW" altLang="en-US" dirty="0"/>
              <a:t>財政部</a:t>
            </a:r>
            <a:r>
              <a:rPr lang="en-US" altLang="zh-TW" dirty="0"/>
              <a:t>2012</a:t>
            </a:r>
            <a:r>
              <a:rPr lang="zh-TW" altLang="en-US" dirty="0"/>
              <a:t>年村里所得資料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54256"/>
            <a:ext cx="8492836" cy="5573568"/>
          </a:xfrm>
        </p:spPr>
        <p:txBody>
          <a:bodyPr/>
          <a:lstStyle/>
          <a:p>
            <a:r>
              <a:rPr lang="zh-TW" altLang="en-US" sz="1800" dirty="0" smtClean="0"/>
              <a:t>敘述性統計</a:t>
            </a:r>
            <a:endParaRPr lang="en-US" altLang="zh-TW" sz="1800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sz="1800" dirty="0" smtClean="0"/>
              <a:t>可使用的變數共有 </a:t>
            </a:r>
            <a:r>
              <a:rPr lang="en-US" altLang="zh-TW" sz="1800" dirty="0" smtClean="0"/>
              <a:t>7</a:t>
            </a:r>
            <a:r>
              <a:rPr lang="zh-TW" altLang="en-US" sz="1800" dirty="0" smtClean="0"/>
              <a:t> 個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排除</a:t>
            </a:r>
            <a:r>
              <a:rPr lang="en-US" altLang="zh-TW" sz="1800" dirty="0" smtClean="0"/>
              <a:t>No</a:t>
            </a:r>
            <a:r>
              <a:rPr lang="zh-TW" altLang="en-US" sz="1800" dirty="0" smtClean="0"/>
              <a:t>編號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1600" b="0" dirty="0" smtClean="0"/>
              <a:t>每坪價格：平均約 </a:t>
            </a:r>
            <a:r>
              <a:rPr lang="en-US" altLang="zh-TW" sz="1600" b="0" dirty="0" smtClean="0"/>
              <a:t>38 </a:t>
            </a:r>
            <a:r>
              <a:rPr lang="zh-TW" altLang="en-US" sz="1600" b="0" dirty="0" smtClean="0"/>
              <a:t>萬，中位數略高於平均 </a:t>
            </a:r>
            <a:r>
              <a:rPr lang="en-US" altLang="zh-TW" sz="1600" b="0" dirty="0" smtClean="0"/>
              <a:t>(vs. 2012</a:t>
            </a:r>
            <a:r>
              <a:rPr lang="zh-TW" altLang="en-US" sz="1600" b="0" dirty="0" smtClean="0"/>
              <a:t>年，台北：</a:t>
            </a:r>
            <a:r>
              <a:rPr lang="en-US" altLang="zh-TW" sz="1600" b="0" dirty="0" smtClean="0"/>
              <a:t>73.9</a:t>
            </a:r>
            <a:r>
              <a:rPr lang="zh-TW" altLang="en-US" sz="1600" b="0" dirty="0" smtClean="0"/>
              <a:t>，新北：</a:t>
            </a:r>
            <a:r>
              <a:rPr lang="en-US" altLang="zh-TW" sz="1600" b="0" dirty="0" smtClean="0"/>
              <a:t>38.2)</a:t>
            </a:r>
          </a:p>
          <a:p>
            <a:pPr lvl="1"/>
            <a:r>
              <a:rPr lang="zh-TW" altLang="en-US" sz="1600" b="0" dirty="0" smtClean="0"/>
              <a:t>交易月：轉換為實際時間後，最早交易時間為</a:t>
            </a:r>
            <a:r>
              <a:rPr lang="en-US" altLang="zh-TW" sz="1600" b="0" dirty="0" smtClean="0"/>
              <a:t>2012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9</a:t>
            </a:r>
            <a:r>
              <a:rPr lang="zh-TW" altLang="en-US" sz="1600" b="0" dirty="0" smtClean="0"/>
              <a:t>月，最晚交易時間為</a:t>
            </a:r>
            <a:r>
              <a:rPr lang="en-US" altLang="zh-TW" sz="1600" b="0" dirty="0" smtClean="0"/>
              <a:t>2013</a:t>
            </a:r>
            <a:r>
              <a:rPr lang="zh-TW" altLang="en-US" sz="1600" b="0" dirty="0" smtClean="0"/>
              <a:t>年</a:t>
            </a:r>
            <a:r>
              <a:rPr lang="en-US" altLang="zh-TW" sz="1600" b="0" dirty="0" smtClean="0"/>
              <a:t>7</a:t>
            </a:r>
            <a:r>
              <a:rPr lang="zh-TW" altLang="en-US" sz="1600" b="0" dirty="0" smtClean="0"/>
              <a:t>月</a:t>
            </a:r>
            <a:endParaRPr lang="en-US" altLang="zh-TW" sz="1600" b="0" dirty="0" smtClean="0"/>
          </a:p>
          <a:p>
            <a:pPr lvl="1"/>
            <a:r>
              <a:rPr lang="zh-TW" altLang="en-US" sz="1600" b="0" dirty="0" smtClean="0"/>
              <a:t>屋齡：平均屋齡約</a:t>
            </a:r>
            <a:r>
              <a:rPr lang="en-US" altLang="zh-TW" sz="1600" b="0" dirty="0" smtClean="0"/>
              <a:t>17.7</a:t>
            </a:r>
            <a:r>
              <a:rPr lang="zh-TW" altLang="en-US" sz="1600" b="0" dirty="0" smtClean="0"/>
              <a:t>年，標準差較大，顯示新店地區新舊屋並存</a:t>
            </a:r>
            <a:endParaRPr lang="en-US" altLang="zh-TW" sz="1600" b="0" dirty="0" smtClean="0"/>
          </a:p>
          <a:p>
            <a:pPr lvl="1"/>
            <a:r>
              <a:rPr lang="zh-TW" altLang="en-US" sz="1600" b="0" dirty="0"/>
              <a:t>與捷運站</a:t>
            </a:r>
            <a:r>
              <a:rPr lang="zh-TW" altLang="en-US" sz="1600" b="0" dirty="0" smtClean="0"/>
              <a:t>距離：平均落在 </a:t>
            </a:r>
            <a:r>
              <a:rPr lang="en-US" altLang="zh-TW" sz="1600" b="0" dirty="0" smtClean="0"/>
              <a:t>1</a:t>
            </a:r>
            <a:r>
              <a:rPr lang="zh-TW" altLang="en-US" sz="1600" b="0" dirty="0" smtClean="0"/>
              <a:t>公里左右，最遠可達</a:t>
            </a:r>
            <a:r>
              <a:rPr lang="en-US" altLang="zh-TW" sz="1600" b="0" dirty="0" smtClean="0"/>
              <a:t>6.5</a:t>
            </a:r>
            <a:r>
              <a:rPr lang="zh-TW" altLang="en-US" sz="1600" b="0" dirty="0" smtClean="0"/>
              <a:t>公里，呈現正偏態分布</a:t>
            </a:r>
            <a:endParaRPr lang="en-US" altLang="zh-TW" sz="1600" b="0" dirty="0" smtClean="0"/>
          </a:p>
          <a:p>
            <a:pPr lvl="1"/>
            <a:r>
              <a:rPr lang="zh-TW" altLang="en-US" sz="1600" b="0" dirty="0"/>
              <a:t>便利商店</a:t>
            </a:r>
            <a:r>
              <a:rPr lang="zh-TW" altLang="en-US" sz="1600" b="0" dirty="0" smtClean="0"/>
              <a:t>數：資料並無說明半徑範圍，平均落在</a:t>
            </a:r>
            <a:r>
              <a:rPr lang="en-US" altLang="zh-TW" sz="1600" b="0" dirty="0" smtClean="0"/>
              <a:t>4.1</a:t>
            </a:r>
            <a:r>
              <a:rPr lang="zh-TW" altLang="en-US" sz="1600" b="0" dirty="0" smtClean="0"/>
              <a:t>間</a:t>
            </a:r>
          </a:p>
          <a:p>
            <a:pPr lvl="1"/>
            <a:endParaRPr lang="en-US" altLang="zh-TW" sz="1600" b="0" dirty="0" smtClean="0"/>
          </a:p>
          <a:p>
            <a:pPr lvl="1"/>
            <a:endParaRPr lang="en-US" altLang="zh-TW" sz="1800" b="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資料探索 ── </a:t>
            </a:r>
            <a:r>
              <a:rPr lang="en-US" altLang="zh-TW" dirty="0" smtClean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95463"/>
              </p:ext>
            </p:extLst>
          </p:nvPr>
        </p:nvGraphicFramePr>
        <p:xfrm>
          <a:off x="457200" y="1697994"/>
          <a:ext cx="8229602" cy="238447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13345">
                  <a:extLst>
                    <a:ext uri="{9D8B030D-6E8A-4147-A177-3AD203B41FA5}">
                      <a16:colId xmlns:a16="http://schemas.microsoft.com/office/drawing/2014/main" val="2984689928"/>
                    </a:ext>
                  </a:extLst>
                </a:gridCol>
                <a:gridCol w="1481815">
                  <a:extLst>
                    <a:ext uri="{9D8B030D-6E8A-4147-A177-3AD203B41FA5}">
                      <a16:colId xmlns:a16="http://schemas.microsoft.com/office/drawing/2014/main" val="237359208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420536394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3967625739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2531889815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1241574202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2096684594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3008692769"/>
                    </a:ext>
                  </a:extLst>
                </a:gridCol>
                <a:gridCol w="719206">
                  <a:extLst>
                    <a:ext uri="{9D8B030D-6E8A-4147-A177-3AD203B41FA5}">
                      <a16:colId xmlns:a16="http://schemas.microsoft.com/office/drawing/2014/main" val="3335556867"/>
                    </a:ext>
                  </a:extLst>
                </a:gridCol>
              </a:tblGrid>
              <a:tr h="26494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變數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平均數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min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50%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75%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extLst>
                  <a:ext uri="{0D108BD9-81ED-4DB2-BD59-A6C34878D82A}">
                    <a16:rowId xmlns:a16="http://schemas.microsoft.com/office/drawing/2014/main" val="35921138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每坪價格</a:t>
                      </a:r>
                      <a:endParaRPr lang="zh-TW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38.5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46.6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117.5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031022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編號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119.7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207.5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310.8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414.0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2813858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Trans_Date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交易月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2,013.6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7304849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屋齡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17.7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9.0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16.1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43.8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9249623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D2MRT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與捷運站距離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1,083.9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1,262.1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23.4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289.3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492.2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1,454.3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6,488.0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1352195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n_convenience_stores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便利商店數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211691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緯度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24.9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25.0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8433116"/>
                  </a:ext>
                </a:extLst>
              </a:tr>
              <a:tr h="264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lon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經度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5895" marR="5895" marT="589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121.6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23995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4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199" y="1187450"/>
            <a:ext cx="3033249" cy="521335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6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12436" y="1118177"/>
            <a:ext cx="8742218" cy="5351895"/>
            <a:chOff x="2230582" y="1307783"/>
            <a:chExt cx="5387030" cy="535189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0582" y="1307783"/>
              <a:ext cx="2548598" cy="180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6118" y="3120167"/>
              <a:ext cx="2377525" cy="180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3433" y="3120167"/>
              <a:ext cx="2361468" cy="180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5"/>
            <a:srcRect b="5017"/>
            <a:stretch/>
          </p:blipFill>
          <p:spPr>
            <a:xfrm>
              <a:off x="5147210" y="4950000"/>
              <a:ext cx="2253913" cy="170967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6"/>
            <a:srcRect b="5017"/>
            <a:stretch/>
          </p:blipFill>
          <p:spPr>
            <a:xfrm>
              <a:off x="2316118" y="4950000"/>
              <a:ext cx="2368212" cy="1709678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0719" y="1320167"/>
              <a:ext cx="2686893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87450"/>
            <a:ext cx="2801268" cy="5213350"/>
          </a:xfrm>
        </p:spPr>
        <p:txBody>
          <a:bodyPr/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7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306617" y="1187450"/>
            <a:ext cx="5708074" cy="5213350"/>
            <a:chOff x="3442415" y="1523000"/>
            <a:chExt cx="5221294" cy="449875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7493" y="1523000"/>
              <a:ext cx="2319472" cy="234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2415" y="1534600"/>
              <a:ext cx="2259169" cy="234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2415" y="4221750"/>
              <a:ext cx="2611035" cy="180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493" y="4221750"/>
              <a:ext cx="2566216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6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2000857" y="1699491"/>
            <a:ext cx="5332694" cy="5158509"/>
            <a:chOff x="2010093" y="1322872"/>
            <a:chExt cx="5452888" cy="527477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093" y="1322872"/>
              <a:ext cx="5452888" cy="5274777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2463" y="6289636"/>
              <a:ext cx="2710518" cy="308013"/>
            </a:xfrm>
            <a:prstGeom prst="rect">
              <a:avLst/>
            </a:prstGeom>
          </p:spPr>
        </p:pic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248401" y="2332760"/>
            <a:ext cx="1066800" cy="50280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文山區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資料探索 ── </a:t>
            </a:r>
            <a:r>
              <a:rPr lang="en-US" altLang="zh-TW" dirty="0"/>
              <a:t>Real estate valuation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 bwMode="auto">
          <a:xfrm>
            <a:off x="2529047" y="2420506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中</a:t>
            </a:r>
            <a:r>
              <a:rPr lang="zh-TW" altLang="en-US" kern="0" dirty="0"/>
              <a:t>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 bwMode="auto">
          <a:xfrm>
            <a:off x="3864499" y="1917701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/>
              <a:t>永和</a:t>
            </a:r>
            <a:r>
              <a:rPr lang="zh-TW" altLang="en-US" kern="0" dirty="0" smtClean="0"/>
              <a:t>區</a:t>
            </a:r>
            <a:endParaRPr lang="zh-TW" altLang="en-US" kern="0" dirty="0"/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 bwMode="auto">
          <a:xfrm>
            <a:off x="5375564" y="5323230"/>
            <a:ext cx="1066800" cy="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kern="0" dirty="0" smtClean="0"/>
              <a:t>新店區</a:t>
            </a:r>
            <a:endParaRPr lang="zh-TW" altLang="en-US" kern="0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 bwMode="auto">
          <a:xfrm>
            <a:off x="457199" y="1187450"/>
            <a:ext cx="389774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n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648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p"/>
              <a:def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kern="0" dirty="0" smtClean="0"/>
              <a:t>每坪價格 </a:t>
            </a:r>
            <a:r>
              <a:rPr lang="en-US" altLang="zh-TW" kern="0" dirty="0" smtClean="0"/>
              <a:t>- </a:t>
            </a:r>
            <a:r>
              <a:rPr lang="zh-TW" altLang="en-US" kern="0" dirty="0" smtClean="0"/>
              <a:t>經緯度 分布</a:t>
            </a:r>
            <a:endParaRPr lang="en-US" kern="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6008165" y="3145848"/>
            <a:ext cx="2831035" cy="1647825"/>
            <a:chOff x="6008165" y="3145848"/>
            <a:chExt cx="2831035" cy="1647825"/>
          </a:xfrm>
        </p:grpSpPr>
        <p:sp>
          <p:nvSpPr>
            <p:cNvPr id="17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671904" cy="16478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大多數交易座落新店市區，同時價格較高者亦出現在交通較發達的地區</a:t>
              </a:r>
              <a:endParaRPr lang="en-US" sz="1600" kern="0" dirty="0"/>
            </a:p>
          </p:txBody>
        </p:sp>
        <p:cxnSp>
          <p:nvCxnSpPr>
            <p:cNvPr id="18" name="直線單箭頭接點 17"/>
            <p:cNvCxnSpPr/>
            <p:nvPr/>
          </p:nvCxnSpPr>
          <p:spPr bwMode="auto">
            <a:xfrm flipH="1">
              <a:off x="6008165" y="3740727"/>
              <a:ext cx="1159131" cy="387928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群組 22"/>
          <p:cNvGrpSpPr/>
          <p:nvPr/>
        </p:nvGrpSpPr>
        <p:grpSpPr>
          <a:xfrm>
            <a:off x="487630" y="2450667"/>
            <a:ext cx="3910269" cy="1405370"/>
            <a:chOff x="7167296" y="3071957"/>
            <a:chExt cx="3910269" cy="1405370"/>
          </a:xfrm>
        </p:grpSpPr>
        <p:sp>
          <p:nvSpPr>
            <p:cNvPr id="24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33147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雖然官方網站敘述地區為新店區，然而有</a:t>
              </a:r>
              <a:r>
                <a:rPr lang="en-US" altLang="zh-TW" sz="1600" kern="0" dirty="0" smtClean="0"/>
                <a:t>3</a:t>
              </a:r>
              <a:r>
                <a:rPr lang="zh-TW" altLang="en-US" sz="1600" kern="0" dirty="0" smtClean="0"/>
                <a:t>筆資料位在永和區</a:t>
              </a:r>
              <a:endParaRPr lang="en-US" sz="1600" kern="0" dirty="0"/>
            </a:p>
          </p:txBody>
        </p:sp>
        <p:cxnSp>
          <p:nvCxnSpPr>
            <p:cNvPr id="25" name="直線單箭頭接點 24"/>
            <p:cNvCxnSpPr/>
            <p:nvPr/>
          </p:nvCxnSpPr>
          <p:spPr bwMode="auto">
            <a:xfrm flipV="1">
              <a:off x="8869296" y="3071957"/>
              <a:ext cx="2208269" cy="66299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8" name="群組 27"/>
          <p:cNvGrpSpPr/>
          <p:nvPr/>
        </p:nvGrpSpPr>
        <p:grpSpPr>
          <a:xfrm>
            <a:off x="694259" y="4243153"/>
            <a:ext cx="3452868" cy="1917502"/>
            <a:chOff x="7167296" y="3145848"/>
            <a:chExt cx="3452868" cy="1917502"/>
          </a:xfrm>
        </p:grpSpPr>
        <p:sp>
          <p:nvSpPr>
            <p:cNvPr id="29" name="內容版面配置區 1"/>
            <p:cNvSpPr txBox="1">
              <a:spLocks/>
            </p:cNvSpPr>
            <p:nvPr/>
          </p:nvSpPr>
          <p:spPr bwMode="auto">
            <a:xfrm>
              <a:off x="7167296" y="3145848"/>
              <a:ext cx="1716098" cy="191750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42950" indent="-28575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n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rtl="0" fontAlgn="base">
                <a:lnSpc>
                  <a:spcPct val="120000"/>
                </a:lnSpc>
                <a:spcBef>
                  <a:spcPts val="648"/>
                </a:spcBef>
                <a:spcAft>
                  <a:spcPts val="0"/>
                </a:spcAft>
                <a:buClrTx/>
                <a:buSzPct val="75000"/>
                <a:buFont typeface="Wingdings" pitchFamily="2" charset="2"/>
                <a:buChar char="p"/>
                <a:def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 algn="l" rtl="0"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  <a:defRPr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30000"/>
                </a:spcBef>
                <a:spcAft>
                  <a:spcPct val="0"/>
                </a:spcAft>
                <a:buClr>
                  <a:srgbClr val="FF9900"/>
                </a:buClr>
                <a:buSzPct val="8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zh-TW" altLang="en-US" sz="1600" kern="0" dirty="0" smtClean="0"/>
                <a:t>相較於新店市區，安坑地區每坪價格較低，並以安康路為軸線，連接中和區，呈帶狀分布</a:t>
              </a:r>
              <a:endParaRPr lang="en-US" sz="1600" kern="0" dirty="0"/>
            </a:p>
          </p:txBody>
        </p:sp>
        <p:cxnSp>
          <p:nvCxnSpPr>
            <p:cNvPr id="30" name="直線單箭頭接點 29"/>
            <p:cNvCxnSpPr/>
            <p:nvPr/>
          </p:nvCxnSpPr>
          <p:spPr bwMode="auto">
            <a:xfrm>
              <a:off x="8879109" y="3521667"/>
              <a:ext cx="1741055" cy="172726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669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CFB70C-68FF-486D-858C-B44EB4793726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874896" y="1592502"/>
            <a:ext cx="4976033" cy="4558916"/>
            <a:chOff x="1874896" y="1592502"/>
            <a:chExt cx="4976033" cy="455891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4896" y="1592502"/>
              <a:ext cx="4976033" cy="455891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4350327" y="1592502"/>
              <a:ext cx="2500602" cy="249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4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vel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Level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effectLst/>
            <a:latin typeface="Calibri" pitchFamily="34" charset="0"/>
            <a:ea typeface="微軟正黑體" pitchFamily="34" charset="-12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CRM temp_v1803_Calibri+正黑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4C2C1A"/>
          </a:buClr>
          <a:buSzPct val="75000"/>
          <a:buFont typeface="Wingdings" pitchFamily="2" charset="2"/>
          <a:buChar char="p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34548</TotalTime>
  <Words>751</Words>
  <Application>Microsoft Office PowerPoint</Application>
  <PresentationFormat>如螢幕大小 (4:3)</PresentationFormat>
  <Paragraphs>281</Paragraphs>
  <Slides>22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微軟正黑體</vt:lpstr>
      <vt:lpstr>新細明體</vt:lpstr>
      <vt:lpstr>Arial</vt:lpstr>
      <vt:lpstr>Calibri</vt:lpstr>
      <vt:lpstr>Times New Roman</vt:lpstr>
      <vt:lpstr>Verdana</vt:lpstr>
      <vt:lpstr>Wingdings</vt:lpstr>
      <vt:lpstr>2_Level</vt:lpstr>
      <vt:lpstr>1_Level</vt:lpstr>
      <vt:lpstr>7_Level</vt:lpstr>
      <vt:lpstr>新店不動產價格分析</vt:lpstr>
      <vt:lpstr>Outline</vt:lpstr>
      <vt:lpstr>一、資料說明與探索</vt:lpstr>
      <vt:lpstr>資料說明</vt:lpstr>
      <vt:lpstr>資料探索 ── Real estate valuation</vt:lpstr>
      <vt:lpstr>資料探索 ── Real estate valuation</vt:lpstr>
      <vt:lpstr>PowerPoint 簡報</vt:lpstr>
      <vt:lpstr>資料探索 ── Real estate valuation</vt:lpstr>
      <vt:lpstr>PowerPoint 簡報</vt:lpstr>
      <vt:lpstr>額外輔助資料</vt:lpstr>
      <vt:lpstr>二、GIS分析與新店概述</vt:lpstr>
      <vt:lpstr>新店概述</vt:lpstr>
      <vt:lpstr>新店市區──捷運步行距離</vt:lpstr>
      <vt:lpstr>新店市區──主要幹道</vt:lpstr>
      <vt:lpstr>新店市區──重要建案</vt:lpstr>
      <vt:lpstr>新店郊區</vt:lpstr>
      <vt:lpstr>三、模型分析</vt:lpstr>
      <vt:lpstr>變數</vt:lpstr>
      <vt:lpstr>模型</vt:lpstr>
      <vt:lpstr>PowerPoint 簡報</vt:lpstr>
      <vt:lpstr>四、結論與展望</vt:lpstr>
      <vt:lpstr>結論與展望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Scylla.Tsai_蔡依玲</dc:creator>
  <cp:lastModifiedBy>佳綸 施</cp:lastModifiedBy>
  <cp:revision>2265</cp:revision>
  <cp:lastPrinted>2017-11-22T08:45:04Z</cp:lastPrinted>
  <dcterms:created xsi:type="dcterms:W3CDTF">2017-09-12T01:21:17Z</dcterms:created>
  <dcterms:modified xsi:type="dcterms:W3CDTF">2021-05-16T23:57:39Z</dcterms:modified>
</cp:coreProperties>
</file>